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59" r:id="rId8"/>
    <p:sldId id="260" r:id="rId9"/>
    <p:sldId id="266" r:id="rId10"/>
    <p:sldId id="270" r:id="rId11"/>
    <p:sldId id="271" r:id="rId12"/>
    <p:sldId id="272" r:id="rId13"/>
    <p:sldId id="273" r:id="rId14"/>
    <p:sldId id="276" r:id="rId15"/>
    <p:sldId id="274" r:id="rId16"/>
    <p:sldId id="277" r:id="rId17"/>
    <p:sldId id="275" r:id="rId18"/>
    <p:sldId id="269" r:id="rId1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00080"/>
    <a:srgbClr val="FFFFF3"/>
    <a:srgbClr val="007FCA"/>
    <a:srgbClr val="A42B00"/>
    <a:srgbClr val="EE3E00"/>
    <a:srgbClr val="FF6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86" d="100"/>
          <a:sy n="86" d="100"/>
        </p:scale>
        <p:origin x="629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10.12.2020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522B8D-815E-429C-9EC2-505CEC215084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0E4BC3-C763-48AA-8280-ACE59646066A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D72474-459C-42C4-A0ED-A9AD89867D22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09.10.2016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08D2BC5-0E5D-4645-A815-DFCA1A04B5A6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3049B1-F681-4AF5-B948-A3B940E9215A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071334-89C1-48F8-8089-E3D6AA3BB79C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DCDF3F-3D72-4F56-93A1-9DDD55AB6452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C11A32-C44A-4E32-8FFB-D057369B4F61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E5ECC2E-6DAB-4717-9C53-38589639C202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C0002A-E6EF-4378-B5A3-22E20EA855B1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A42E0B6C-3F58-4527-A133-F91FB65EBC2F}" type="datetime1">
              <a:rPr lang="ru-RU" smtClean="0"/>
              <a:pPr/>
              <a:t>10.12.2020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D:\Ярлыки\3D\Done\УГАТУ\Новая папка\power point\1\blue_bg.png">
            <a:extLst>
              <a:ext uri="{FF2B5EF4-FFF2-40B4-BE49-F238E27FC236}">
                <a16:creationId xmlns:a16="http://schemas.microsoft.com/office/drawing/2014/main" id="{DF82BED2-2336-42BB-BEA7-FCED096F7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" y="0"/>
            <a:ext cx="12221552" cy="6858000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61" y="318053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828259" y="2500414"/>
            <a:ext cx="105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831771-2C58-40C6-B10B-E0D2FC800125}"/>
              </a:ext>
            </a:extLst>
          </p:cNvPr>
          <p:cNvSpPr/>
          <p:nvPr/>
        </p:nvSpPr>
        <p:spPr>
          <a:xfrm>
            <a:off x="1645917" y="3085189"/>
            <a:ext cx="8900160" cy="1077218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Программные среды разработки искусственного интеллекта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736EB-4DDC-4291-BB99-4044E8921564}"/>
              </a:ext>
            </a:extLst>
          </p:cNvPr>
          <p:cNvSpPr txBox="1"/>
          <p:nvPr/>
        </p:nvSpPr>
        <p:spPr>
          <a:xfrm>
            <a:off x="6391408" y="4483024"/>
            <a:ext cx="5800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Выполнил:</a:t>
            </a:r>
          </a:p>
          <a:p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Студент гр. 3540901/02001	Бараев Д.Р.</a:t>
            </a:r>
          </a:p>
          <a:p>
            <a:endParaRPr lang="ru-RU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Руководитель:</a:t>
            </a:r>
          </a:p>
          <a:p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Доцент К.Т.Н.			Бендерская Е.Н.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FADAB3-A1C5-40B4-A81E-896240B805BC}"/>
              </a:ext>
            </a:extLst>
          </p:cNvPr>
          <p:cNvSpPr txBox="1"/>
          <p:nvPr/>
        </p:nvSpPr>
        <p:spPr>
          <a:xfrm>
            <a:off x="4646214" y="6224510"/>
            <a:ext cx="2929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Санкт-Петербург 2020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BEBD53-8D74-4D35-AAC4-D6C51F813E99}"/>
              </a:ext>
            </a:extLst>
          </p:cNvPr>
          <p:cNvSpPr/>
          <p:nvPr/>
        </p:nvSpPr>
        <p:spPr>
          <a:xfrm>
            <a:off x="1351229" y="580667"/>
            <a:ext cx="948954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Фреймворки и библиотеки для разработки ИИ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B2F22247-A891-4939-9806-EEA3426320EE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B04F9E-07A1-4EBF-9A6D-5C8C702A736F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5F7F0-9ECE-4181-9049-ED6FFDFC9C21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F24AA-B597-4C46-8236-518D15AC0C6F}"/>
              </a:ext>
            </a:extLst>
          </p:cNvPr>
          <p:cNvSpPr txBox="1"/>
          <p:nvPr/>
        </p:nvSpPr>
        <p:spPr>
          <a:xfrm>
            <a:off x="4375939" y="1669848"/>
            <a:ext cx="770755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Плюсы: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Простой.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Быстрый.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Удобный.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Минусы: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Кроме задач с обнаружением больше нигде не используется.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Не рекомендуется для больших проектов.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Плохая документация.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 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Проекты, которые используют фреймворк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Darknet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: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YOLOv3 — нейронная сеть для обнаружения объектов в режиме реального времени.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Tiny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-YOLO 3 — компактная нейронная сеть для обнаружения объектов.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3AD8E-C5C9-4F12-8832-E4E4F40077AE}"/>
              </a:ext>
            </a:extLst>
          </p:cNvPr>
          <p:cNvSpPr txBox="1"/>
          <p:nvPr/>
        </p:nvSpPr>
        <p:spPr>
          <a:xfrm>
            <a:off x="267832" y="3765523"/>
            <a:ext cx="386860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Darknet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это фреймворк с открытым исходным кодом, написанный на языке C с использованием программно-аппаратной архитектуры параллельных вычислений CUDA. Также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Darknet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поддерживает вычисления на базе CPU и GPU.</a:t>
            </a:r>
          </a:p>
        </p:txBody>
      </p:sp>
      <p:pic>
        <p:nvPicPr>
          <p:cNvPr id="3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1C621BB4-FFA5-4628-A176-20C5B05EE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D897D20-FD58-4213-9F95-472176486340}"/>
              </a:ext>
            </a:extLst>
          </p:cNvPr>
          <p:cNvSpPr/>
          <p:nvPr/>
        </p:nvSpPr>
        <p:spPr>
          <a:xfrm>
            <a:off x="11542315" y="6278820"/>
            <a:ext cx="4491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10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360941-142F-4B4E-94C8-13861DC5C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60" y="1537589"/>
            <a:ext cx="2183950" cy="216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3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BEBD53-8D74-4D35-AAC4-D6C51F813E99}"/>
              </a:ext>
            </a:extLst>
          </p:cNvPr>
          <p:cNvSpPr/>
          <p:nvPr/>
        </p:nvSpPr>
        <p:spPr>
          <a:xfrm>
            <a:off x="1351229" y="580667"/>
            <a:ext cx="948954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Фреймворки и библиотеки для разработки ИИ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B2F22247-A891-4939-9806-EEA3426320EE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B04F9E-07A1-4EBF-9A6D-5C8C702A736F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5F7F0-9ECE-4181-9049-ED6FFDFC9C21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F24AA-B597-4C46-8236-518D15AC0C6F}"/>
              </a:ext>
            </a:extLst>
          </p:cNvPr>
          <p:cNvSpPr txBox="1"/>
          <p:nvPr/>
        </p:nvSpPr>
        <p:spPr>
          <a:xfrm>
            <a:off x="4375939" y="1669848"/>
            <a:ext cx="7707552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Плюсы:</a:t>
            </a:r>
          </a:p>
          <a:p>
            <a:endParaRPr lang="ru-RU" sz="5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Постоянно обновляется и поддерживается активной командой разработчиков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Стабильная система, которая эффективно обрабатывает огромное количество вычислений и визуализирует их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Крайне удобная работа с алгоритмами и обработкой сигналов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Легко справляется с числовой оптимизацией и искусственными нейросетями</a:t>
            </a:r>
          </a:p>
          <a:p>
            <a:pPr lvl="0"/>
            <a:endParaRPr lang="ru-RU" sz="5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Минусы:</a:t>
            </a:r>
          </a:p>
          <a:p>
            <a:endParaRPr lang="ru-RU" sz="6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Малоизвестный, по сравнению с другими фреймворками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Производительность гораздо ниже, в сравнении с другими фреймворками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C3AD8E-C5C9-4F12-8832-E4E4F40077AE}"/>
              </a:ext>
            </a:extLst>
          </p:cNvPr>
          <p:cNvSpPr txBox="1"/>
          <p:nvPr/>
        </p:nvSpPr>
        <p:spPr>
          <a:xfrm>
            <a:off x="267832" y="3956968"/>
            <a:ext cx="3868606" cy="1854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dirty="0" err="1">
                <a:solidFill>
                  <a:schemeClr val="tx2"/>
                </a:solidFill>
                <a:effectLst/>
                <a:latin typeface="BwSurco-Bold" panose="00000800000000000000" pitchFamily="50" charset="-52"/>
                <a:ea typeface="Calibri" panose="020F0502020204030204" pitchFamily="34" charset="0"/>
                <a:cs typeface="Times New Roman" panose="02020603050405020304" pitchFamily="18" charset="0"/>
              </a:rPr>
              <a:t>Accord.Net</a:t>
            </a:r>
            <a:r>
              <a:rPr lang="ru-RU" sz="1800" dirty="0">
                <a:solidFill>
                  <a:schemeClr val="tx2"/>
                </a:solidFill>
                <a:effectLst/>
                <a:latin typeface="BwSurco-Bold" panose="00000800000000000000" pitchFamily="50" charset="-52"/>
                <a:ea typeface="Calibri" panose="020F0502020204030204" pitchFamily="34" charset="0"/>
                <a:cs typeface="Times New Roman" panose="02020603050405020304" pitchFamily="18" charset="0"/>
              </a:rPr>
              <a:t> — это фреймворк, основанный на C#, занимающийся развитием нейросетей, используемых для обработки аудио и изображений.</a:t>
            </a:r>
          </a:p>
        </p:txBody>
      </p:sp>
      <p:pic>
        <p:nvPicPr>
          <p:cNvPr id="3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1C621BB4-FFA5-4628-A176-20C5B05EE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D897D20-FD58-4213-9F95-472176486340}"/>
              </a:ext>
            </a:extLst>
          </p:cNvPr>
          <p:cNvSpPr/>
          <p:nvPr/>
        </p:nvSpPr>
        <p:spPr>
          <a:xfrm>
            <a:off x="11542315" y="627882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11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A3114A1-8CCE-4978-8190-06A86AE3A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81" y="1426464"/>
            <a:ext cx="2326595" cy="217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2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BEBD53-8D74-4D35-AAC4-D6C51F813E99}"/>
              </a:ext>
            </a:extLst>
          </p:cNvPr>
          <p:cNvSpPr/>
          <p:nvPr/>
        </p:nvSpPr>
        <p:spPr>
          <a:xfrm>
            <a:off x="3311082" y="170966"/>
            <a:ext cx="556983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Сравнение Фреймворков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B2F22247-A891-4939-9806-EEA3426320EE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graphicFrame>
        <p:nvGraphicFramePr>
          <p:cNvPr id="6" name="Таблица 3">
            <a:extLst>
              <a:ext uri="{FF2B5EF4-FFF2-40B4-BE49-F238E27FC236}">
                <a16:creationId xmlns:a16="http://schemas.microsoft.com/office/drawing/2014/main" id="{A820F2BF-6945-4036-9E77-0CBDCD05C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912566"/>
              </p:ext>
            </p:extLst>
          </p:nvPr>
        </p:nvGraphicFramePr>
        <p:xfrm>
          <a:off x="670461" y="875681"/>
          <a:ext cx="10977820" cy="5780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7184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182413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3782499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4485724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</a:tblGrid>
              <a:tr h="38278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Framework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Язык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Достоинства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Недостатки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9264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TensorFlow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Python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JavaScript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C++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Берёт на себя оптимизацию ресурсов для вычислений.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Огромное </a:t>
                      </a:r>
                      <a:r>
                        <a:rPr lang="ru-RU" sz="1400" kern="1200" dirty="0" err="1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комьюнити</a:t>
                      </a: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.</a:t>
                      </a:r>
                      <a:endParaRPr lang="ru-RU" sz="14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Сложен в использовании и освоении.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Имеет свои стандарты.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Плохая документация.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Необходимо контролировать видеопамять.</a:t>
                      </a:r>
                      <a:endParaRPr lang="ru-RU" sz="1400" kern="1200" dirty="0">
                        <a:solidFill>
                          <a:schemeClr val="tx2"/>
                        </a:solidFill>
                        <a:effectLst/>
                        <a:latin typeface="BwSurco-Bold" panose="00000800000000000000" pitchFamily="50" charset="-52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11911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PyTorch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Python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C++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Java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Имеет множество модулей, которые легко комбинировать.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Легко</a:t>
                      </a:r>
                      <a:r>
                        <a:rPr lang="ru-RU" sz="1400" kern="1200" baseline="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 </a:t>
                      </a: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работать на GPU.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Имеет широкий выбор предварительно обученных моделей.</a:t>
                      </a:r>
                      <a:endParaRPr lang="ru-RU" sz="14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Плохая документация</a:t>
                      </a:r>
                      <a:endParaRPr lang="ru-RU" sz="14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3526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Keras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Python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Удобен в использовании.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Лёгок в освоении.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Хорошая документация.</a:t>
                      </a:r>
                      <a:endParaRPr lang="ru-RU" sz="1400" kern="1200" dirty="0">
                        <a:solidFill>
                          <a:schemeClr val="tx2"/>
                        </a:solidFill>
                        <a:effectLst/>
                        <a:latin typeface="BwSurco-Bold" panose="00000800000000000000" pitchFamily="50" charset="-52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Не подходит для больших проектов.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82054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Darknet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C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Простой.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Быстрый.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Удобный.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Кроме задач с обнаружением больше нигде не используется.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Не рекомендуется для больших проектов.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Плохая документация.</a:t>
                      </a:r>
                      <a:endParaRPr lang="ru-RU" sz="1400" kern="1200" dirty="0">
                        <a:solidFill>
                          <a:schemeClr val="tx2"/>
                        </a:solidFill>
                        <a:effectLst/>
                        <a:latin typeface="BwSurco-Bold" panose="00000800000000000000" pitchFamily="50" charset="-52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137640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Accord.Net</a:t>
                      </a:r>
                      <a:endParaRPr lang="en-US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C#</a:t>
                      </a:r>
                      <a:endParaRPr lang="ru-RU" sz="1600" dirty="0">
                        <a:solidFill>
                          <a:schemeClr val="tx2"/>
                        </a:solidFill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Постоянно обновляется и разработчиками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Стабильная система, которая обрабатывает огромное количество вычислений 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ru-RU" sz="1400" dirty="0">
                          <a:solidFill>
                            <a:schemeClr val="tx2"/>
                          </a:solidFill>
                          <a:latin typeface="BwSurco-Bold" panose="00000800000000000000" pitchFamily="50" charset="-52"/>
                        </a:rPr>
                        <a:t>Крайне удобная работа с алгоритмами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400" kern="1200" dirty="0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Производительность гораздо ниже, в сравнении с другими </a:t>
                      </a:r>
                      <a:r>
                        <a:rPr lang="ru-RU" sz="1400" kern="1200" dirty="0" err="1">
                          <a:solidFill>
                            <a:schemeClr val="tx2"/>
                          </a:solidFill>
                          <a:effectLst/>
                          <a:latin typeface="BwSurco-Bold" panose="00000800000000000000" pitchFamily="50" charset="-52"/>
                        </a:rPr>
                        <a:t>фреймворками</a:t>
                      </a:r>
                      <a:endParaRPr lang="ru-RU" sz="1400" kern="1200" dirty="0">
                        <a:solidFill>
                          <a:schemeClr val="tx2"/>
                        </a:solidFill>
                        <a:effectLst/>
                        <a:latin typeface="BwSurco-Bold" panose="00000800000000000000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</a:tbl>
          </a:graphicData>
        </a:graphic>
      </p:graphicFrame>
      <p:pic>
        <p:nvPicPr>
          <p:cNvPr id="3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1C621BB4-FFA5-4628-A176-20C5B05EE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87088" y="6038850"/>
            <a:ext cx="1087437" cy="819150"/>
          </a:xfrm>
          <a:prstGeom prst="rect">
            <a:avLst/>
          </a:prstGeom>
          <a:noFill/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D897D20-FD58-4213-9F95-472176486340}"/>
              </a:ext>
            </a:extLst>
          </p:cNvPr>
          <p:cNvSpPr/>
          <p:nvPr/>
        </p:nvSpPr>
        <p:spPr>
          <a:xfrm>
            <a:off x="11542315" y="6248370"/>
            <a:ext cx="4331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12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089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5DB3767-CD36-44B7-9659-A06504F28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97" y="1530984"/>
            <a:ext cx="10981405" cy="3796031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19E3723-DBE4-420F-A3CB-D85DD22DD5F2}"/>
              </a:ext>
            </a:extLst>
          </p:cNvPr>
          <p:cNvSpPr/>
          <p:nvPr/>
        </p:nvSpPr>
        <p:spPr>
          <a:xfrm>
            <a:off x="3707763" y="650361"/>
            <a:ext cx="47764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Интеллект-карта</a:t>
            </a:r>
          </a:p>
        </p:txBody>
      </p:sp>
      <p:pic>
        <p:nvPicPr>
          <p:cNvPr id="5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8A5399D5-36F1-49BC-A6E2-FC8162409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087088" y="6038850"/>
            <a:ext cx="1087437" cy="819150"/>
          </a:xfrm>
          <a:prstGeom prst="rect">
            <a:avLst/>
          </a:prstGeom>
          <a:noFill/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76B0E55-2646-455E-B7DB-4B6DD788F83B}"/>
              </a:ext>
            </a:extLst>
          </p:cNvPr>
          <p:cNvSpPr/>
          <p:nvPr/>
        </p:nvSpPr>
        <p:spPr>
          <a:xfrm>
            <a:off x="11521736" y="6248370"/>
            <a:ext cx="4315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13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01332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0C69AD-C1A1-45E0-B040-196FD7019694}"/>
              </a:ext>
            </a:extLst>
          </p:cNvPr>
          <p:cNvSpPr txBox="1"/>
          <p:nvPr/>
        </p:nvSpPr>
        <p:spPr>
          <a:xfrm>
            <a:off x="670264" y="1802168"/>
            <a:ext cx="1085147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На сегодняшний день тема «Искусственный интеллект» очень популярна. Она является частым предметом разговоров в сфере IT. С развитием интеллектуальных систем развивается и софт для его создания. Благодаря множествам проектов с открытым исходным кодом очень часто появляются разные фреймворки и библиотеки, как и от крупных компаний так и от разработчиков-энтузиастов, которые решают область конкретных задач. Так как тема весьма глубока в изучение, развитие искусственного интеллекта еще находится в начальной стадии. ИИ имеет очень большие перспективы так как уже на сегодняшний день решает весьма сложные задачи. С развитием ИИ будут и развиваться языки программирования для его написания. Будут разрабатываться большое количество библиотек и фреймворков, а также различные вспомогательные инструменты. Во многих IT-компаниях формируются специальные команды и лаборатория по изучению ИИ и разработки разных систем по решению конкретных задач. Поэтому ИИ имеет большое будущее также, как и разработчики в этой сфере и языки, которые используются для разработки этих систем.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5908A0C-331A-4160-9A06-9E78748B5E5B}"/>
              </a:ext>
            </a:extLst>
          </p:cNvPr>
          <p:cNvSpPr/>
          <p:nvPr/>
        </p:nvSpPr>
        <p:spPr>
          <a:xfrm>
            <a:off x="3707763" y="650361"/>
            <a:ext cx="47764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Заключение</a:t>
            </a:r>
          </a:p>
        </p:txBody>
      </p:sp>
      <p:pic>
        <p:nvPicPr>
          <p:cNvPr id="7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37198DC8-DAAB-4FDA-A604-2600E045D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87088" y="6038850"/>
            <a:ext cx="1087437" cy="819150"/>
          </a:xfrm>
          <a:prstGeom prst="rect">
            <a:avLst/>
          </a:prstGeom>
          <a:noFill/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4639F1D-5970-4EFF-AA24-F0AFCF68CDA6}"/>
              </a:ext>
            </a:extLst>
          </p:cNvPr>
          <p:cNvSpPr/>
          <p:nvPr/>
        </p:nvSpPr>
        <p:spPr>
          <a:xfrm>
            <a:off x="11521736" y="6248370"/>
            <a:ext cx="4427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14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8036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BDA6C37-45CA-4C0F-8C42-34B9687D3E7A}"/>
              </a:ext>
            </a:extLst>
          </p:cNvPr>
          <p:cNvSpPr/>
          <p:nvPr/>
        </p:nvSpPr>
        <p:spPr>
          <a:xfrm>
            <a:off x="2920694" y="3075057"/>
            <a:ext cx="6350611" cy="707886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BwSurco-Bold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AA697AC4-A116-4E23-BF22-8CFF8585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CD3E6D5-0437-4EF6-AB20-ACC109605FC1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A69B32-2D50-41CD-963C-C7595EFC1A21}"/>
              </a:ext>
            </a:extLst>
          </p:cNvPr>
          <p:cNvSpPr/>
          <p:nvPr/>
        </p:nvSpPr>
        <p:spPr>
          <a:xfrm>
            <a:off x="3243626" y="418587"/>
            <a:ext cx="58788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Первые языки 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613245" y="3647842"/>
            <a:ext cx="5569818" cy="29069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Традиционный Лисп имеет динамическую систему типов. Язык является функциональным, но начиная уже с ранних версий обладает также чертами императивности, к тому же, имея полноценные средства символьной обработки, позволяет реализовать объектно-ориентированность; примером такой реализации является платформа CLOS.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F73918A-AA46-46A1-A7F3-5754A3E76657}"/>
              </a:ext>
            </a:extLst>
          </p:cNvPr>
          <p:cNvSpPr txBox="1">
            <a:spLocks/>
          </p:cNvSpPr>
          <p:nvPr/>
        </p:nvSpPr>
        <p:spPr>
          <a:xfrm>
            <a:off x="1111903" y="3625775"/>
            <a:ext cx="9992660" cy="887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545A99B-0963-4528-815F-4A7E6C9A67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375" y="1406715"/>
            <a:ext cx="1275555" cy="1185949"/>
          </a:xfrm>
          <a:prstGeom prst="rect">
            <a:avLst/>
          </a:prstGeo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12987A25-AE55-48D9-9F3C-06EB1336F66D}"/>
              </a:ext>
            </a:extLst>
          </p:cNvPr>
          <p:cNvSpPr txBox="1">
            <a:spLocks/>
          </p:cNvSpPr>
          <p:nvPr/>
        </p:nvSpPr>
        <p:spPr>
          <a:xfrm>
            <a:off x="6640814" y="4154642"/>
            <a:ext cx="5301199" cy="2369501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600" dirty="0">
                <a:solidFill>
                  <a:schemeClr val="tx2"/>
                </a:solidFill>
                <a:latin typeface="BwSurco-Bold" panose="00000800000000000000" pitchFamily="50" charset="-52"/>
              </a:rPr>
              <a:t>Джон Маккарти</a:t>
            </a:r>
          </a:p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Автор термина «искусственный интеллект», изобретатель языка Лисп, основоположник функционального программирования, лауреат премии Тьюринга за огромный вклад в область исследований искусственного интеллекта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46566B-DF17-4C12-BEFB-C28DEAFE04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786" y="1272172"/>
            <a:ext cx="1925862" cy="27124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99E9CA8-4D62-4A92-AADB-66364A82C543}"/>
              </a:ext>
            </a:extLst>
          </p:cNvPr>
          <p:cNvSpPr/>
          <p:nvPr/>
        </p:nvSpPr>
        <p:spPr>
          <a:xfrm>
            <a:off x="5562423" y="1329481"/>
            <a:ext cx="1241280" cy="584774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BwSurco-Bold" panose="00000800000000000000" pitchFamily="50" charset="-52"/>
              </a:rPr>
              <a:t>LISP</a:t>
            </a:r>
            <a:endParaRPr lang="ru-RU" sz="2000" dirty="0">
              <a:solidFill>
                <a:schemeClr val="tx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4AB93D-0342-43DA-850A-E13F42C4CC36}"/>
              </a:ext>
            </a:extLst>
          </p:cNvPr>
          <p:cNvSpPr txBox="1"/>
          <p:nvPr/>
        </p:nvSpPr>
        <p:spPr>
          <a:xfrm>
            <a:off x="757317" y="2758377"/>
            <a:ext cx="52816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sz="1800" dirty="0">
                <a:solidFill>
                  <a:schemeClr val="tx2"/>
                </a:solidFill>
                <a:latin typeface="BwSurco-Bold" panose="00000800000000000000" pitchFamily="50" charset="-52"/>
              </a:rPr>
              <a:t>Появился в 1958</a:t>
            </a:r>
          </a:p>
          <a:p>
            <a:pPr marL="0" indent="0" algn="ctr">
              <a:buNone/>
            </a:pPr>
            <a:r>
              <a:rPr lang="ru-RU" sz="1800" dirty="0">
                <a:solidFill>
                  <a:schemeClr val="tx2"/>
                </a:solidFill>
                <a:latin typeface="BwSurco-Bold" panose="00000800000000000000" pitchFamily="50" charset="-52"/>
              </a:rPr>
              <a:t>Разработчики Джон Маккарти и Стив Рассел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716186" y="3059104"/>
            <a:ext cx="6137919" cy="29797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8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Prolog</a:t>
            </a:r>
            <a:r>
              <a:rPr lang="ru-RU" sz="1800" dirty="0">
                <a:solidFill>
                  <a:schemeClr val="tx2"/>
                </a:solidFill>
                <a:latin typeface="BwSurco-Bold" panose="00000800000000000000" pitchFamily="50" charset="-52"/>
              </a:rPr>
              <a:t> является декларативным языком программирования: логика программы выражается в терминах отношений, представленных в виде фактов и правил. Для того чтобы инициировать вычисления, выполняется специальный запрос к базе знаний, на которые система логического программирования генерирует ответы «истина» и «ложь». Для обобщённых запросов с переменными в качестве аргументов созданная система Пролог выводит конкретные данные в подтверждение истинности обобщённых сведений и правил вывода.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A5E0778-2262-4C51-8E42-0FF7264D54FA}"/>
              </a:ext>
            </a:extLst>
          </p:cNvPr>
          <p:cNvSpPr/>
          <p:nvPr/>
        </p:nvSpPr>
        <p:spPr>
          <a:xfrm>
            <a:off x="3237295" y="418134"/>
            <a:ext cx="571740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Первые языки</a:t>
            </a:r>
          </a:p>
        </p:txBody>
      </p:sp>
      <p:pic>
        <p:nvPicPr>
          <p:cNvPr id="11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978058-A35F-4005-A699-43AA1752F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7BC8E-80A8-47E4-933A-42D35611C5DD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8DB088-126F-4325-9CBF-6E0E63A14502}"/>
              </a:ext>
            </a:extLst>
          </p:cNvPr>
          <p:cNvSpPr txBox="1"/>
          <p:nvPr/>
        </p:nvSpPr>
        <p:spPr>
          <a:xfrm>
            <a:off x="339174" y="2177369"/>
            <a:ext cx="68919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Появился в 1972</a:t>
            </a:r>
          </a:p>
          <a:p>
            <a:pPr marL="0" indent="0" algn="ctr">
              <a:buNone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Разработчики Ален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Колмероэ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и Роберт Энтони Ковальский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9CA61D-7A72-4D49-B944-42E2048287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252" y="1357191"/>
            <a:ext cx="1949126" cy="24502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DBB44A-D11D-4E65-8FB8-9BADE2FE5F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2" r="39522"/>
          <a:stretch/>
        </p:blipFill>
        <p:spPr>
          <a:xfrm>
            <a:off x="7817186" y="3998161"/>
            <a:ext cx="1970192" cy="24502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B6DC09C-0406-4BB7-8CC1-D7D37EE00322}"/>
              </a:ext>
            </a:extLst>
          </p:cNvPr>
          <p:cNvSpPr/>
          <p:nvPr/>
        </p:nvSpPr>
        <p:spPr>
          <a:xfrm>
            <a:off x="5208747" y="1357191"/>
            <a:ext cx="1774503" cy="584774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BwSurco-Bold" panose="00000800000000000000" pitchFamily="50" charset="-52"/>
              </a:rPr>
              <a:t>PROLOG</a:t>
            </a:r>
            <a:endParaRPr lang="ru-RU" sz="2000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87DCEE-2DD1-4CA6-BA2E-561B02F39BB4}"/>
              </a:ext>
            </a:extLst>
          </p:cNvPr>
          <p:cNvSpPr txBox="1"/>
          <p:nvPr/>
        </p:nvSpPr>
        <p:spPr>
          <a:xfrm>
            <a:off x="9530449" y="2351439"/>
            <a:ext cx="28176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Роберт Энтони Ковальский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7361D5-8659-41EB-889E-A8CA2D1704B9}"/>
              </a:ext>
            </a:extLst>
          </p:cNvPr>
          <p:cNvSpPr txBox="1"/>
          <p:nvPr/>
        </p:nvSpPr>
        <p:spPr>
          <a:xfrm>
            <a:off x="9926425" y="4900127"/>
            <a:ext cx="20256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Ален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Кольмерауэр</a:t>
            </a:r>
            <a:endParaRPr lang="ru-RU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880502E-7345-456E-9771-4B4161D7DE7E}"/>
              </a:ext>
            </a:extLst>
          </p:cNvPr>
          <p:cNvSpPr/>
          <p:nvPr/>
        </p:nvSpPr>
        <p:spPr>
          <a:xfrm>
            <a:off x="2420478" y="617466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Средства создания систем ИИ</a:t>
            </a:r>
          </a:p>
        </p:txBody>
      </p:sp>
      <p:pic>
        <p:nvPicPr>
          <p:cNvPr id="9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F5B65A66-5F2F-4704-A590-2EBD34B0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57D0AF-555F-436C-B64C-9300423FD6FB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4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47456-DF09-4DA4-AAC9-BE8732B2530C}"/>
              </a:ext>
            </a:extLst>
          </p:cNvPr>
          <p:cNvSpPr txBox="1"/>
          <p:nvPr/>
        </p:nvSpPr>
        <p:spPr>
          <a:xfrm>
            <a:off x="6761688" y="2068903"/>
            <a:ext cx="5155707" cy="2810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Специализация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Использование языков традиционного программирования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Интегрированность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Открытость и переносимость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Архитектура клиент/сервер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3605F1-3BEF-452B-BBBE-9F80BB4C548F}"/>
              </a:ext>
            </a:extLst>
          </p:cNvPr>
          <p:cNvSpPr txBox="1"/>
          <p:nvPr/>
        </p:nvSpPr>
        <p:spPr>
          <a:xfrm>
            <a:off x="530389" y="1799079"/>
            <a:ext cx="5155707" cy="3259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tx2"/>
                </a:solidFill>
                <a:latin typeface="BwSurco-Bold" panose="00000800000000000000" pitchFamily="50" charset="-52"/>
              </a:rPr>
              <a:t>Общие требования к современным инструментальным средствам создания систем искусственного интеллекта 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A3A1AC83-E4E0-4525-9F60-3E2BB36F130B}"/>
              </a:ext>
            </a:extLst>
          </p:cNvPr>
          <p:cNvCxnSpPr>
            <a:cxnSpLocks/>
          </p:cNvCxnSpPr>
          <p:nvPr/>
        </p:nvCxnSpPr>
        <p:spPr>
          <a:xfrm>
            <a:off x="6290441" y="1576552"/>
            <a:ext cx="0" cy="406750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44F4BE98-D838-43CB-AD7C-56003631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675496D-8DA7-46CC-AC18-D05C52195F39}"/>
              </a:ext>
            </a:extLst>
          </p:cNvPr>
          <p:cNvSpPr/>
          <p:nvPr/>
        </p:nvSpPr>
        <p:spPr>
          <a:xfrm>
            <a:off x="11627503" y="6248370"/>
            <a:ext cx="335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5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43D1BC-8146-4035-BAB3-5AEFFC64C8FD}"/>
              </a:ext>
            </a:extLst>
          </p:cNvPr>
          <p:cNvSpPr/>
          <p:nvPr/>
        </p:nvSpPr>
        <p:spPr>
          <a:xfrm>
            <a:off x="1995099" y="591532"/>
            <a:ext cx="8201801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Разработка экспертных систем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BFE59-F73F-44A2-BF75-07C12D339F32}"/>
              </a:ext>
            </a:extLst>
          </p:cNvPr>
          <p:cNvSpPr txBox="1"/>
          <p:nvPr/>
        </p:nvSpPr>
        <p:spPr>
          <a:xfrm>
            <a:off x="607000" y="2688693"/>
            <a:ext cx="3691791" cy="29545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Экспертные системы, выполненные в виде отдельных программ, на некотором алгоритмическом языке, база знаний которых является непосредственно частью этой программы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59C34-5516-41E3-A35B-523ED4EE32CC}"/>
              </a:ext>
            </a:extLst>
          </p:cNvPr>
          <p:cNvSpPr txBox="1"/>
          <p:nvPr/>
        </p:nvSpPr>
        <p:spPr>
          <a:xfrm>
            <a:off x="4502844" y="2688693"/>
            <a:ext cx="3299289" cy="25390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Оболочки экспертных систем - программный продукт, обладающий средствами представления знаний для определенных предметных областей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73D3B7-04FD-446F-AEED-9ACA7EF5E866}"/>
              </a:ext>
            </a:extLst>
          </p:cNvPr>
          <p:cNvSpPr txBox="1"/>
          <p:nvPr/>
        </p:nvSpPr>
        <p:spPr>
          <a:xfrm>
            <a:off x="7893211" y="2688693"/>
            <a:ext cx="3934290" cy="3370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Генераторы экспертных систем - мощные программные продукты, предназначенные для получения оболочек, ориентированных на то или иное представление знаний в зависимости от рассматриваемой предметной области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8DCB3B-F0AA-49C5-9DD4-334CCF983BF9}"/>
              </a:ext>
            </a:extLst>
          </p:cNvPr>
          <p:cNvSpPr txBox="1"/>
          <p:nvPr/>
        </p:nvSpPr>
        <p:spPr>
          <a:xfrm>
            <a:off x="698078" y="1441927"/>
            <a:ext cx="11256578" cy="666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tx2"/>
                </a:solidFill>
                <a:latin typeface="BwSurco-Bold" panose="00000800000000000000" pitchFamily="50" charset="-52"/>
              </a:rPr>
              <a:t>Три основные разновидности исполнения экспертных систем: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DF6519F-6DAE-4523-8119-D40184FC1014}"/>
              </a:ext>
            </a:extLst>
          </p:cNvPr>
          <p:cNvCxnSpPr>
            <a:cxnSpLocks/>
          </p:cNvCxnSpPr>
          <p:nvPr/>
        </p:nvCxnSpPr>
        <p:spPr>
          <a:xfrm>
            <a:off x="698078" y="2163655"/>
            <a:ext cx="11094529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2065419" y="542275"/>
            <a:ext cx="806115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Языки программирования ИИ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6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43B8A4-697E-467D-9359-93AC18443C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97" y="2103069"/>
            <a:ext cx="1161601" cy="10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C38426-11E0-46D0-97E6-C86C044D5E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647" y="1573161"/>
            <a:ext cx="1171721" cy="214815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CD8213C-C673-4D11-ACAB-81895CB116C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3" t="24261" r="30608" b="24261"/>
          <a:stretch/>
        </p:blipFill>
        <p:spPr>
          <a:xfrm>
            <a:off x="3920052" y="2103069"/>
            <a:ext cx="1080000" cy="108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191E249-2877-4DB3-B48F-DE233405DF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42" y="3983780"/>
            <a:ext cx="960712" cy="10800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70AE7A0-FC71-45C6-8B7F-A6AE8ECDE7C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017" y="3997263"/>
            <a:ext cx="1080000" cy="1080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5589A1F-5FA6-458C-97D4-B466F173BFF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158" y="3982856"/>
            <a:ext cx="1529789" cy="1080000"/>
          </a:xfrm>
          <a:prstGeom prst="rect">
            <a:avLst/>
          </a:prstGeom>
        </p:spPr>
      </p:pic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BD37D2BA-9E13-4A67-B52E-B110C60CDE40}"/>
              </a:ext>
            </a:extLst>
          </p:cNvPr>
          <p:cNvCxnSpPr>
            <a:cxnSpLocks/>
          </p:cNvCxnSpPr>
          <p:nvPr/>
        </p:nvCxnSpPr>
        <p:spPr>
          <a:xfrm>
            <a:off x="6290441" y="1576552"/>
            <a:ext cx="0" cy="4492748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1A71073-B7E0-4968-9068-380456476797}"/>
              </a:ext>
            </a:extLst>
          </p:cNvPr>
          <p:cNvSpPr txBox="1"/>
          <p:nvPr/>
        </p:nvSpPr>
        <p:spPr>
          <a:xfrm>
            <a:off x="6574771" y="1620804"/>
            <a:ext cx="5392887" cy="4201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Уровень развитие языков в области ИИ на сегодняшний день— это библиотеки для разработки ИИ, которые в основном требуют контролируемого обучения. Тем не менее такие технологические гиганты, как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Microsoft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,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Facebook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и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Google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, работают над созданием программ, которые будут работать поверх существующих библиотек разработки ИИ, чтобы дать им кроссплатформенность и поддержку самообучения.</a:t>
            </a:r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1351229" y="580667"/>
            <a:ext cx="948954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Фреймворки и библиотеки для разработки ИИ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225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7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A71073-B7E0-4968-9068-380456476797}"/>
              </a:ext>
            </a:extLst>
          </p:cNvPr>
          <p:cNvSpPr txBox="1"/>
          <p:nvPr/>
        </p:nvSpPr>
        <p:spPr>
          <a:xfrm>
            <a:off x="4283843" y="1618595"/>
            <a:ext cx="770755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Плюсы: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Берёт на себя оптимизацию ресурсов для вычислений.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Огромное комьюнити.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Минусы: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Сложен в использовании и освоении.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Необходимо постоянно контролировать используемую видеопамять.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Имеет свои стандарты.</a:t>
            </a:r>
            <a:endParaRPr lang="en-US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Проекты, которые используют фреймворк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TensorFlow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: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DeepSpeech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система распознавания речи.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Mask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R-CNN — модель, которая генерирует ограничительные рамки и маски сегментации для каждого объекта на изображении.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BERT —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предобученная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нейронная сеть, используемая для решения задач обработки естественного языка.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A82511-4196-4198-B17A-7563A55FC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47" y="2133621"/>
            <a:ext cx="2862744" cy="15409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E0158A-CDF7-4857-81F5-3237DA870964}"/>
              </a:ext>
            </a:extLst>
          </p:cNvPr>
          <p:cNvSpPr txBox="1"/>
          <p:nvPr/>
        </p:nvSpPr>
        <p:spPr>
          <a:xfrm>
            <a:off x="415237" y="4072772"/>
            <a:ext cx="35477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TensorFlow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это комплексная платформа для машинного обучения с открытым исходным кодом. </a:t>
            </a:r>
          </a:p>
        </p:txBody>
      </p:sp>
    </p:spTree>
    <p:extLst>
      <p:ext uri="{BB962C8B-B14F-4D97-AF65-F5344CB8AC3E}">
        <p14:creationId xmlns:p14="http://schemas.microsoft.com/office/powerpoint/2010/main" val="71401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1351229" y="580667"/>
            <a:ext cx="948954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Фреймворки и библиотеки для разработки ИИ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8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A71073-B7E0-4968-9068-380456476797}"/>
              </a:ext>
            </a:extLst>
          </p:cNvPr>
          <p:cNvSpPr txBox="1"/>
          <p:nvPr/>
        </p:nvSpPr>
        <p:spPr>
          <a:xfrm>
            <a:off x="4283419" y="1424570"/>
            <a:ext cx="770755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Плюсы: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Имеет множество модульных элементов, которые легко комбинировать.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Легко писать собственные типы слоев и работать на GPU.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Имеет широкий выбор предварительно обученных моделей.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Минусы: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Вам придётся самостоятельно писать тренировочный код.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Плохая документация, то и дело будут попадаться функции и методы, документация которых существует исключительно на форумах сообщества и получена эмпирическим путём.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 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Проекты, которые используют фреймворк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PyTorch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: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PyText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библиотека для обработки устной и письменной речи.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vid2vid — генеративная нейросеть для подмены деталей и свойств видеопотока.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pix2pix — алгоритм, который превращает пользовательские наброски в фотографии.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0158A-CDF7-4857-81F5-3237DA870964}"/>
              </a:ext>
            </a:extLst>
          </p:cNvPr>
          <p:cNvSpPr txBox="1"/>
          <p:nvPr/>
        </p:nvSpPr>
        <p:spPr>
          <a:xfrm>
            <a:off x="254815" y="3361833"/>
            <a:ext cx="386860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PyTorch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это среда машинного обучения на языке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Python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с открытым исходным кодом, обеспечивающая тензорные вычисления с GPU-ускорением.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6EF26D-C35D-4D80-86EF-43DFC8E87F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55" y="2217224"/>
            <a:ext cx="2820125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3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BEBD53-8D74-4D35-AAC4-D6C51F813E99}"/>
              </a:ext>
            </a:extLst>
          </p:cNvPr>
          <p:cNvSpPr/>
          <p:nvPr/>
        </p:nvSpPr>
        <p:spPr>
          <a:xfrm>
            <a:off x="1351229" y="580667"/>
            <a:ext cx="948954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Фреймворки и библиотеки для разработки ИИ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B2F22247-A891-4939-9806-EEA3426320EE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B04F9E-07A1-4EBF-9A6D-5C8C702A736F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5F7F0-9ECE-4181-9049-ED6FFDFC9C21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F24AA-B597-4C46-8236-518D15AC0C6F}"/>
              </a:ext>
            </a:extLst>
          </p:cNvPr>
          <p:cNvSpPr txBox="1"/>
          <p:nvPr/>
        </p:nvSpPr>
        <p:spPr>
          <a:xfrm>
            <a:off x="4283419" y="1424570"/>
            <a:ext cx="770755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Плюсы: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Удобен в использовании.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Лёгок в освоении.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Быстроразвивающийся фреймворк.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Хорошая документация.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Встроен в TF.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Минусы: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Не подходит для больших проектов.</a:t>
            </a:r>
          </a:p>
          <a:p>
            <a:endParaRPr lang="ru-RU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Проекты, которые используют фреймворк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Keras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: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Mask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R-CNN — модель, которая генерирует ограничительные рамки и маски сегментации для каждого объекта на изображении</a:t>
            </a:r>
          </a:p>
          <a:p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face_classification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— алгоритм для распознавания лиц в режиме реального времени и классификации эмоций и пола.</a:t>
            </a:r>
          </a:p>
          <a:p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YOLOv3 — нейронная сеть для обнаружения объектов в режиме реального времени.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42B2E53-4783-42A6-BF00-18BFC9F464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6" y="2205301"/>
            <a:ext cx="3149928" cy="91347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0C3AD8E-C5C9-4F12-8832-E4E4F40077AE}"/>
              </a:ext>
            </a:extLst>
          </p:cNvPr>
          <p:cNvSpPr txBox="1"/>
          <p:nvPr/>
        </p:nvSpPr>
        <p:spPr>
          <a:xfrm>
            <a:off x="254815" y="3361833"/>
            <a:ext cx="386860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Фреймворк нацелен на оперативную работу с нейросетями и является компактным, модульным и расширяемым. Подходит для небольших проектов.</a:t>
            </a:r>
          </a:p>
        </p:txBody>
      </p:sp>
      <p:pic>
        <p:nvPicPr>
          <p:cNvPr id="3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1C621BB4-FFA5-4628-A176-20C5B05EE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D897D20-FD58-4213-9F95-472176486340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9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352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4873beb7-5857-4685-be1f-d57550cc96cc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1234</Words>
  <Application>Microsoft Office PowerPoint</Application>
  <PresentationFormat>Широкоэкранный</PresentationFormat>
  <Paragraphs>180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BwSurco-Bold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2020-12-10T11:55:19Z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